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471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AI-Powered Interactive Learning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0489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introduces an AI-powered assistant designed to enhance the classroom learning experience through real-time interaction. The assistant supports multiple modes of input—text, voice, and images—to cater to diverse student needs. It leverages advanced AI models to generate intelligent, context-aware responses while maintaining student engagement through facial emotion analysis and visual aids.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3173"/>
            <a:ext cx="6762274" cy="672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&amp; Future Scope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075" y="1618774"/>
            <a:ext cx="3903940" cy="403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Impact &amp; Expansion Plan: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93075" y="2345293"/>
            <a:ext cx="13044249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AI-Powered Interactive Learning Assistant is a step toward intelligent, inclusive classrooms. It responds not just to questions but also to student emotions. The system adapts and personalizes the teaching process, increasing both attention and comprehension.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2132648" y="3702606"/>
            <a:ext cx="269105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Offline Operation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93075" y="4168021"/>
            <a:ext cx="4030623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rural or limited-connectivity environments</a:t>
            </a:r>
            <a:endParaRPr lang="en-US" sz="16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6596" y="3276124"/>
            <a:ext cx="4337209" cy="4337209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142" y="4001333"/>
            <a:ext cx="322064" cy="4025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06702" y="3702606"/>
            <a:ext cx="2937986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Multilingual Capability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9806702" y="4168021"/>
            <a:ext cx="4030623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Expanding reach to regional language classrooms</a:t>
            </a:r>
            <a:endParaRPr lang="en-US" sz="16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96" y="3276124"/>
            <a:ext cx="4337209" cy="4337209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049" y="4370427"/>
            <a:ext cx="322064" cy="4025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806702" y="6032659"/>
            <a:ext cx="269105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Subject Expansion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9806702" y="6498074"/>
            <a:ext cx="4030623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 Chemistry, Biology, and Social Studies</a:t>
            </a:r>
            <a:endParaRPr lang="en-US" sz="16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596" y="3276124"/>
            <a:ext cx="4337209" cy="4337209"/>
          </a:xfrm>
          <a:prstGeom prst="rect">
            <a:avLst/>
          </a:prstGeom>
        </p:spPr>
      </p:pic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6956" y="6485334"/>
            <a:ext cx="322064" cy="4025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896070" y="6032659"/>
            <a:ext cx="2927628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Deeper Personalization</a:t>
            </a:r>
            <a:endParaRPr lang="en-US" sz="2100" dirty="0"/>
          </a:p>
        </p:txBody>
      </p:sp>
      <p:sp>
        <p:nvSpPr>
          <p:cNvPr id="18" name="Text 10"/>
          <p:cNvSpPr/>
          <p:nvPr/>
        </p:nvSpPr>
        <p:spPr>
          <a:xfrm>
            <a:off x="793075" y="6498074"/>
            <a:ext cx="4030623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individual performance and tailor responses over time</a:t>
            </a:r>
            <a:endParaRPr lang="en-US" sz="1650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596" y="3276124"/>
            <a:ext cx="4337209" cy="4337209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2048" y="6116241"/>
            <a:ext cx="322064" cy="402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83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7263"/>
            <a:ext cx="531876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Challenges in Modern Education: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36327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5" name="Text 3"/>
          <p:cNvSpPr/>
          <p:nvPr/>
        </p:nvSpPr>
        <p:spPr>
          <a:xfrm>
            <a:off x="1530906" y="3706416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Classrooms today are often not equipped to provide individualized attention or real-time feedback to students.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6884" y="36327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7" name="Text 5"/>
          <p:cNvSpPr/>
          <p:nvPr/>
        </p:nvSpPr>
        <p:spPr>
          <a:xfrm>
            <a:off x="8194000" y="3706416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students hesitate to ask questions, especially in group settings, which leads to gaps in understanding.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52487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9" name="Text 7"/>
          <p:cNvSpPr/>
          <p:nvPr/>
        </p:nvSpPr>
        <p:spPr>
          <a:xfrm>
            <a:off x="1530906" y="5322451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Teachers also face difficulty in identifying disengaged students without visual or behavioral cues.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56884" y="52487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1" name="Text 9"/>
          <p:cNvSpPr/>
          <p:nvPr/>
        </p:nvSpPr>
        <p:spPr>
          <a:xfrm>
            <a:off x="8194000" y="5322451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solution is needed that can interpret students’ queries in real-time, adapt responses accordingly, and monitor their engagement dynamically.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2944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636990"/>
            <a:ext cx="3613190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Core Goals of the System:</a:t>
            </a:r>
            <a:endParaRPr lang="en-US" sz="2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5886"/>
            <a:ext cx="510302" cy="5103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09133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Multimodal Input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3532584"/>
            <a:ext cx="4177427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build a smart assistant capable of accepting queries in multiple formats including typed text, spoken words, and even images such as diagrams.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368" y="2325886"/>
            <a:ext cx="510302" cy="5103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6368" y="3091339"/>
            <a:ext cx="327076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Context-Sensitive Answers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226368" y="3532584"/>
            <a:ext cx="4177546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provide accurate, context-sensitive answers using natural language processing (NLP).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064" y="2325886"/>
            <a:ext cx="510302" cy="5103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9064" y="3091339"/>
            <a:ext cx="294298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Engagement Monitoring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659064" y="3532584"/>
            <a:ext cx="4177427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monitor student behavior through facial expression detection and issue appropriate interventions if disengagement is detected.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9716"/>
            <a:ext cx="510302" cy="51030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611516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 Aids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6556415"/>
            <a:ext cx="4177427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display answers along with relevant charts or diagrams when necessary for improved understanding.</a:t>
            </a:r>
            <a:endParaRPr lang="en-US" sz="16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368" y="5349716"/>
            <a:ext cx="510302" cy="51030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26368" y="6115169"/>
            <a:ext cx="266628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Fallback Mechanisms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5226368" y="6556415"/>
            <a:ext cx="417754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implement fallback mechanisms when the AI cannot answer a question confidently.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564118"/>
            <a:ext cx="3900488" cy="416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Design Overview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718066" y="1180862"/>
            <a:ext cx="2082046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Modular Architecture: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066" y="1780937"/>
            <a:ext cx="6434495" cy="64344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85459" y="1750933"/>
            <a:ext cx="6434495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architecture includes the following layers: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7635478" y="2114312"/>
            <a:ext cx="15240" cy="2976205"/>
          </a:xfrm>
          <a:prstGeom prst="roundRect">
            <a:avLst>
              <a:gd name="adj" fmla="val 131261"/>
            </a:avLst>
          </a:prstGeom>
          <a:solidFill>
            <a:srgbClr val="CFD2D8"/>
          </a:solidFill>
          <a:ln/>
        </p:spPr>
      </p:sp>
      <p:sp>
        <p:nvSpPr>
          <p:cNvPr id="7" name="Shape 4"/>
          <p:cNvSpPr/>
          <p:nvPr/>
        </p:nvSpPr>
        <p:spPr>
          <a:xfrm>
            <a:off x="7770257" y="2256711"/>
            <a:ext cx="400050" cy="15240"/>
          </a:xfrm>
          <a:prstGeom prst="roundRect">
            <a:avLst>
              <a:gd name="adj" fmla="val 131261"/>
            </a:avLst>
          </a:prstGeom>
          <a:solidFill>
            <a:srgbClr val="CFD2D8"/>
          </a:solidFill>
          <a:ln/>
        </p:spPr>
      </p:sp>
      <p:sp>
        <p:nvSpPr>
          <p:cNvPr id="8" name="Shape 5"/>
          <p:cNvSpPr/>
          <p:nvPr/>
        </p:nvSpPr>
        <p:spPr>
          <a:xfrm>
            <a:off x="7485459" y="2114312"/>
            <a:ext cx="300038" cy="300038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7535466" y="2139315"/>
            <a:ext cx="200025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8302228" y="2160151"/>
            <a:ext cx="1666994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Input Layer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8302228" y="2501860"/>
            <a:ext cx="5617726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Accepts text input via keyboard, speech input through microphone (processed by speech-to-text engine), and image input analyzed using OpenCV.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7770257" y="3337679"/>
            <a:ext cx="400050" cy="15240"/>
          </a:xfrm>
          <a:prstGeom prst="roundRect">
            <a:avLst>
              <a:gd name="adj" fmla="val 131261"/>
            </a:avLst>
          </a:prstGeom>
          <a:solidFill>
            <a:srgbClr val="CFD2D8"/>
          </a:solidFill>
          <a:ln/>
        </p:spPr>
      </p:sp>
      <p:sp>
        <p:nvSpPr>
          <p:cNvPr id="13" name="Shape 10"/>
          <p:cNvSpPr/>
          <p:nvPr/>
        </p:nvSpPr>
        <p:spPr>
          <a:xfrm>
            <a:off x="7485459" y="3195280"/>
            <a:ext cx="300038" cy="300038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4" name="Text 11"/>
          <p:cNvSpPr/>
          <p:nvPr/>
        </p:nvSpPr>
        <p:spPr>
          <a:xfrm>
            <a:off x="7535466" y="3220283"/>
            <a:ext cx="200025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8302228" y="3241119"/>
            <a:ext cx="1666994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Processing Layer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8302228" y="3582829"/>
            <a:ext cx="5617726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NLP models like Flan-Alpaca interpret the question and generate an appropriate response. If webcam access is enabled, facial analysis determines student engagement levels.</a:t>
            </a:r>
            <a:endParaRPr lang="en-US" sz="1050" dirty="0"/>
          </a:p>
        </p:txBody>
      </p:sp>
      <p:sp>
        <p:nvSpPr>
          <p:cNvPr id="17" name="Shape 14"/>
          <p:cNvSpPr/>
          <p:nvPr/>
        </p:nvSpPr>
        <p:spPr>
          <a:xfrm>
            <a:off x="7770257" y="4418648"/>
            <a:ext cx="400050" cy="15240"/>
          </a:xfrm>
          <a:prstGeom prst="roundRect">
            <a:avLst>
              <a:gd name="adj" fmla="val 131261"/>
            </a:avLst>
          </a:prstGeom>
          <a:solidFill>
            <a:srgbClr val="CFD2D8"/>
          </a:solidFill>
          <a:ln/>
        </p:spPr>
      </p:sp>
      <p:sp>
        <p:nvSpPr>
          <p:cNvPr id="18" name="Shape 15"/>
          <p:cNvSpPr/>
          <p:nvPr/>
        </p:nvSpPr>
        <p:spPr>
          <a:xfrm>
            <a:off x="7485459" y="4276249"/>
            <a:ext cx="300038" cy="300038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9" name="Text 16"/>
          <p:cNvSpPr/>
          <p:nvPr/>
        </p:nvSpPr>
        <p:spPr>
          <a:xfrm>
            <a:off x="7535466" y="4301252"/>
            <a:ext cx="200025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8302228" y="4322088"/>
            <a:ext cx="1666994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Output Layer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8302228" y="4663797"/>
            <a:ext cx="5617726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Textual answers, generated visual aids (charts, diagrams), and engagement warnings are presented in a user-friendly interface developed using Gradio.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28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91834"/>
            <a:ext cx="359306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Functional Highlights: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3057287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284101"/>
            <a:ext cx="34907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Multimodal Input Support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77451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can interact through voice, text, or by uploading an image.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057287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8" name="Text 6"/>
          <p:cNvSpPr/>
          <p:nvPr/>
        </p:nvSpPr>
        <p:spPr>
          <a:xfrm>
            <a:off x="7655362" y="3284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Emotion-Aware AI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55362" y="377451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Analyzes facial expressions in real-time to detect confusion, boredom, or engagement.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4953953"/>
            <a:ext cx="6407944" cy="2032754"/>
          </a:xfrm>
          <a:prstGeom prst="roundRect">
            <a:avLst>
              <a:gd name="adj" fmla="val 1674"/>
            </a:avLst>
          </a:prstGeom>
          <a:solidFill>
            <a:srgbClr val="E9ECF2"/>
          </a:solidFill>
          <a:ln/>
        </p:spPr>
      </p:sp>
      <p:sp>
        <p:nvSpPr>
          <p:cNvPr id="11" name="Text 9"/>
          <p:cNvSpPr/>
          <p:nvPr/>
        </p:nvSpPr>
        <p:spPr>
          <a:xfrm>
            <a:off x="1020604" y="5180767"/>
            <a:ext cx="39477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 Explanation Generator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0604" y="5671185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dynamic visual content such as charts, especially for science or programming queries.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4953953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E9ECF2"/>
          </a:solidFill>
          <a:ln/>
        </p:spPr>
      </p:sp>
      <p:sp>
        <p:nvSpPr>
          <p:cNvPr id="14" name="Text 12"/>
          <p:cNvSpPr/>
          <p:nvPr/>
        </p:nvSpPr>
        <p:spPr>
          <a:xfrm>
            <a:off x="7655362" y="5180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Fallback Capability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55362" y="5671185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a direct answer is not possible, the assistant suggests alternatives, related concepts, or prompts students to rephrase the query.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3716"/>
            <a:ext cx="71445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Technologies &amp; Tools Used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02656"/>
            <a:ext cx="529411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Development Stack and Datasets: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1949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Development Stack: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760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Programming &amp; Interface: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Python, Gradio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1826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Natural Language Understanding: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Hugging Face Transformers (Flan-Alpaca base model)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233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Speech Recognition: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Whisper or Wav2Vec2.0 models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6556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Computer Vision: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OpenCV for detecting facial expressions and image inputs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27066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Acceleration &amp; Optimization: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OpenVINO for model execution on Intel hardware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1949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Datasets: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7760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LibriSpeech for training the STT system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21826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AVA-Kinetics for behavior analysis and emotion classification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02336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 Q&amp;A dataset built for Physics, English, and Computer Science topics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2610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Workflow Summary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669375"/>
            <a:ext cx="396513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Step-by-Step Interaction Process:</a:t>
            </a:r>
            <a:endParaRPr lang="en-US" sz="2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43376"/>
            <a:ext cx="850583" cy="10207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4393" y="241339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Submit Question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814393" y="2781181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student submits a question using voice, text, or image.</a:t>
            </a: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64098"/>
            <a:ext cx="850583" cy="10207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4393" y="343412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Process Input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814393" y="3801904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Voice input is transcribed to text, and image input is scanned for relevant content.</a:t>
            </a:r>
            <a:endParaRPr lang="en-US" sz="13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84821"/>
            <a:ext cx="850583" cy="102072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4393" y="445484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 Processing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1814393" y="4822627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AI model processes the query and evaluates student engagement in parallel.</a:t>
            </a:r>
            <a:endParaRPr lang="en-US" sz="13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05544"/>
            <a:ext cx="850583" cy="102072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4393" y="547556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Generate Response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1814393" y="5843349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response is generated based on context, emotion, and fallback conditions.</a:t>
            </a:r>
            <a:endParaRPr lang="en-US" sz="13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326267"/>
            <a:ext cx="850583" cy="102072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4393" y="649628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Deliver Response</a:t>
            </a:r>
            <a:endParaRPr lang="en-US" sz="1650" dirty="0"/>
          </a:p>
        </p:txBody>
      </p:sp>
      <p:sp>
        <p:nvSpPr>
          <p:cNvPr id="18" name="Text 11"/>
          <p:cNvSpPr/>
          <p:nvPr/>
        </p:nvSpPr>
        <p:spPr>
          <a:xfrm>
            <a:off x="1814393" y="6864072"/>
            <a:ext cx="12022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delivers the response visually and textually through the interface.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28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Challenges Faced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91834"/>
            <a:ext cx="554450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Technical and Functional Hurdles: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3057287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9ECF2"/>
          </a:solidFill>
          <a:ln/>
        </p:spPr>
      </p:sp>
      <p:sp>
        <p:nvSpPr>
          <p:cNvPr id="5" name="Text 3"/>
          <p:cNvSpPr/>
          <p:nvPr/>
        </p:nvSpPr>
        <p:spPr>
          <a:xfrm>
            <a:off x="1474351" y="3284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Multimodal Syncing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774519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Combining audio, text, and image inputs into one pipeline posed complexity in synchronization and sequencing.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057287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9ECF2"/>
          </a:solidFill>
          <a:ln/>
        </p:spPr>
      </p:sp>
      <p:sp>
        <p:nvSpPr>
          <p:cNvPr id="8" name="Text 6"/>
          <p:cNvSpPr/>
          <p:nvPr/>
        </p:nvSpPr>
        <p:spPr>
          <a:xfrm>
            <a:off x="5897523" y="3284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Noisy Environments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43776" y="3774519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Voice recognition was affected by ambient noise and variations in pronunciation or accent.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057287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9ECF2"/>
          </a:solidFill>
          <a:ln/>
        </p:spPr>
      </p:sp>
      <p:sp>
        <p:nvSpPr>
          <p:cNvPr id="11" name="Text 9"/>
          <p:cNvSpPr/>
          <p:nvPr/>
        </p:nvSpPr>
        <p:spPr>
          <a:xfrm>
            <a:off x="9866948" y="3284101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Facial Expression Limitations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66948" y="4128849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 webcams provided inconsistent quality for accurate facial emotion analysis.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679758"/>
            <a:ext cx="13042702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</p:sp>
      <p:sp>
        <p:nvSpPr>
          <p:cNvPr id="14" name="Text 12"/>
          <p:cNvSpPr/>
          <p:nvPr/>
        </p:nvSpPr>
        <p:spPr>
          <a:xfrm>
            <a:off x="5897523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Speed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0604" y="6396990"/>
            <a:ext cx="12589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that the entire input-process-output cycle happened in under a few seconds was a major optimization challenge.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769" y="493990"/>
            <a:ext cx="4042529" cy="505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Results &amp; Outcomes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628769" y="1241703"/>
            <a:ext cx="3233976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Performance Achievements: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769" y="1969175"/>
            <a:ext cx="6489263" cy="648926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19988" y="1969175"/>
            <a:ext cx="363736" cy="363736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6" name="Text 3"/>
          <p:cNvSpPr/>
          <p:nvPr/>
        </p:nvSpPr>
        <p:spPr>
          <a:xfrm>
            <a:off x="8045410" y="2021681"/>
            <a:ext cx="5963841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assistant handled diverse input types effectively and returned relevant answers most of the time.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7519988" y="2862263"/>
            <a:ext cx="363736" cy="363736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8045410" y="2914769"/>
            <a:ext cx="5963841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Speech and text input integration allowed more inclusive interaction for different students.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7519988" y="3755350"/>
            <a:ext cx="363736" cy="363736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0" name="Text 7"/>
          <p:cNvSpPr/>
          <p:nvPr/>
        </p:nvSpPr>
        <p:spPr>
          <a:xfrm>
            <a:off x="8045410" y="3807857"/>
            <a:ext cx="5963841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Facial expression analysis worked well under good lighting, successfully identifying disengaged users in test cases.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7519988" y="4648438"/>
            <a:ext cx="363736" cy="363736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8045410" y="4700945"/>
            <a:ext cx="5963841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fallback system played a vital role in keeping conversations going even when the model lacked an answer.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2025-07-03T11:26:29Z</dcterms:created>
  <dcterms:modified xsi:type="dcterms:W3CDTF">2025-07-03T11:26:29Z</dcterms:modified>
</cp:coreProperties>
</file>